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3" r:id="rId1"/>
  </p:sldMasterIdLst>
  <p:notesMasterIdLst>
    <p:notesMasterId r:id="rId26"/>
  </p:notesMasterIdLst>
  <p:sldIdLst>
    <p:sldId id="285" r:id="rId2"/>
    <p:sldId id="286" r:id="rId3"/>
    <p:sldId id="287" r:id="rId4"/>
    <p:sldId id="288" r:id="rId5"/>
    <p:sldId id="290" r:id="rId6"/>
    <p:sldId id="291" r:id="rId7"/>
    <p:sldId id="292" r:id="rId8"/>
    <p:sldId id="293" r:id="rId9"/>
    <p:sldId id="294" r:id="rId10"/>
    <p:sldId id="295" r:id="rId11"/>
    <p:sldId id="299" r:id="rId12"/>
    <p:sldId id="296" r:id="rId13"/>
    <p:sldId id="297" r:id="rId14"/>
    <p:sldId id="300" r:id="rId15"/>
    <p:sldId id="301" r:id="rId16"/>
    <p:sldId id="302" r:id="rId17"/>
    <p:sldId id="303" r:id="rId18"/>
    <p:sldId id="304" r:id="rId19"/>
    <p:sldId id="305" r:id="rId20"/>
    <p:sldId id="298" r:id="rId21"/>
    <p:sldId id="306" r:id="rId22"/>
    <p:sldId id="307" r:id="rId23"/>
    <p:sldId id="308" r:id="rId24"/>
    <p:sldId id="31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4BD984-767D-2348-A060-ACFE1BDDBAE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6FCB08-5E76-2C4F-B545-13519F18C284}">
      <dgm:prSet/>
      <dgm:spPr/>
      <dgm:t>
        <a:bodyPr/>
        <a:lstStyle/>
        <a:p>
          <a:r>
            <a:rPr lang="en-US" baseline="0">
              <a:solidFill>
                <a:srgbClr val="FFFF00"/>
              </a:solidFill>
            </a:rPr>
            <a:t>Design</a:t>
          </a:r>
          <a:endParaRPr lang="en-US">
            <a:solidFill>
              <a:srgbClr val="FFFF00"/>
            </a:solidFill>
          </a:endParaRPr>
        </a:p>
      </dgm:t>
    </dgm:pt>
    <dgm:pt modelId="{C1576E67-648A-6542-8C20-B4D4A34B7FAF}" type="parTrans" cxnId="{58002A10-F93A-7747-92E9-CC34C541D4BD}">
      <dgm:prSet/>
      <dgm:spPr/>
      <dgm:t>
        <a:bodyPr/>
        <a:lstStyle/>
        <a:p>
          <a:endParaRPr lang="en-US"/>
        </a:p>
      </dgm:t>
    </dgm:pt>
    <dgm:pt modelId="{9288A9E1-101B-0B4A-B49A-A1FD77915939}" type="sibTrans" cxnId="{58002A10-F93A-7747-92E9-CC34C541D4BD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E6B73414-B49B-D14A-843A-FB258456BD23}">
      <dgm:prSet/>
      <dgm:spPr/>
      <dgm:t>
        <a:bodyPr/>
        <a:lstStyle/>
        <a:p>
          <a:r>
            <a:rPr lang="en-US" baseline="0">
              <a:solidFill>
                <a:srgbClr val="FFFF00"/>
              </a:solidFill>
            </a:rPr>
            <a:t>Data Collection</a:t>
          </a:r>
          <a:endParaRPr lang="en-US">
            <a:solidFill>
              <a:srgbClr val="FFFF00"/>
            </a:solidFill>
          </a:endParaRPr>
        </a:p>
      </dgm:t>
    </dgm:pt>
    <dgm:pt modelId="{671CAC32-F445-4A48-A6F7-08B891947828}" type="parTrans" cxnId="{2DC21D1E-06F5-3B4A-8F5A-7E7AC0ED11EA}">
      <dgm:prSet/>
      <dgm:spPr/>
      <dgm:t>
        <a:bodyPr/>
        <a:lstStyle/>
        <a:p>
          <a:endParaRPr lang="en-US"/>
        </a:p>
      </dgm:t>
    </dgm:pt>
    <dgm:pt modelId="{35FAB238-1D22-4F45-8195-8BBA456DEBF7}" type="sibTrans" cxnId="{2DC21D1E-06F5-3B4A-8F5A-7E7AC0ED11EA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347D3F0B-C48E-A640-9314-A0BDB9CA447A}">
      <dgm:prSet/>
      <dgm:spPr/>
      <dgm:t>
        <a:bodyPr/>
        <a:lstStyle/>
        <a:p>
          <a:r>
            <a:rPr lang="en-US" baseline="0" dirty="0">
              <a:solidFill>
                <a:srgbClr val="FFFF00"/>
              </a:solidFill>
            </a:rPr>
            <a:t>Modeling</a:t>
          </a:r>
          <a:endParaRPr lang="en-US" dirty="0">
            <a:solidFill>
              <a:srgbClr val="FFFF00"/>
            </a:solidFill>
          </a:endParaRPr>
        </a:p>
      </dgm:t>
    </dgm:pt>
    <dgm:pt modelId="{33180F02-438A-B54C-88A0-9083ADDDC728}" type="parTrans" cxnId="{73F30D26-C00C-D04C-99B2-B01DBA10BC35}">
      <dgm:prSet/>
      <dgm:spPr/>
      <dgm:t>
        <a:bodyPr/>
        <a:lstStyle/>
        <a:p>
          <a:endParaRPr lang="en-US"/>
        </a:p>
      </dgm:t>
    </dgm:pt>
    <dgm:pt modelId="{7D30AB3D-48DD-2148-A6E7-26DB20CA59B3}" type="sibTrans" cxnId="{73F30D26-C00C-D04C-99B2-B01DBA10BC35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75506BCE-5B9D-D842-AA1A-5DD77D6CD701}">
      <dgm:prSet/>
      <dgm:spPr/>
      <dgm:t>
        <a:bodyPr/>
        <a:lstStyle/>
        <a:p>
          <a:r>
            <a:rPr lang="en-US" baseline="0">
              <a:solidFill>
                <a:srgbClr val="FFFF00"/>
              </a:solidFill>
            </a:rPr>
            <a:t>Optimization</a:t>
          </a:r>
          <a:endParaRPr lang="en-US">
            <a:solidFill>
              <a:srgbClr val="FFFF00"/>
            </a:solidFill>
          </a:endParaRPr>
        </a:p>
      </dgm:t>
    </dgm:pt>
    <dgm:pt modelId="{BB2C1EAC-1D93-E84C-AD3A-7B57B358D766}" type="parTrans" cxnId="{36AF2F07-AD8A-9C4A-BEE7-3B2FD563547B}">
      <dgm:prSet/>
      <dgm:spPr/>
      <dgm:t>
        <a:bodyPr/>
        <a:lstStyle/>
        <a:p>
          <a:endParaRPr lang="en-US"/>
        </a:p>
      </dgm:t>
    </dgm:pt>
    <dgm:pt modelId="{4F0A16CE-C934-9D46-91B7-E39DCFBB44AF}" type="sibTrans" cxnId="{36AF2F07-AD8A-9C4A-BEE7-3B2FD563547B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9C2AB07F-9126-5349-9179-B0797A962EE6}">
      <dgm:prSet/>
      <dgm:spPr/>
      <dgm:t>
        <a:bodyPr/>
        <a:lstStyle/>
        <a:p>
          <a:r>
            <a:rPr lang="en-US" baseline="0">
              <a:solidFill>
                <a:srgbClr val="FFFF00"/>
              </a:solidFill>
            </a:rPr>
            <a:t>Final Tests</a:t>
          </a:r>
          <a:endParaRPr lang="en-US">
            <a:solidFill>
              <a:srgbClr val="FFFF00"/>
            </a:solidFill>
          </a:endParaRPr>
        </a:p>
      </dgm:t>
    </dgm:pt>
    <dgm:pt modelId="{7368C172-229C-334D-9740-987F646D8E31}" type="parTrans" cxnId="{6A021935-A661-8F44-9A52-53C1CD59E368}">
      <dgm:prSet/>
      <dgm:spPr/>
      <dgm:t>
        <a:bodyPr/>
        <a:lstStyle/>
        <a:p>
          <a:endParaRPr lang="en-US"/>
        </a:p>
      </dgm:t>
    </dgm:pt>
    <dgm:pt modelId="{53761FBA-5730-7042-936C-DE07FBA9F834}" type="sibTrans" cxnId="{6A021935-A661-8F44-9A52-53C1CD59E368}">
      <dgm:prSet/>
      <dgm:spPr/>
      <dgm:t>
        <a:bodyPr/>
        <a:lstStyle/>
        <a:p>
          <a:endParaRPr lang="en-US"/>
        </a:p>
      </dgm:t>
    </dgm:pt>
    <dgm:pt modelId="{2C9692DD-86A1-324B-9420-F7C441F6A51E}" type="pres">
      <dgm:prSet presAssocID="{104BD984-767D-2348-A060-ACFE1BDDBAE9}" presName="Name0" presStyleCnt="0">
        <dgm:presLayoutVars>
          <dgm:dir/>
          <dgm:resizeHandles val="exact"/>
        </dgm:presLayoutVars>
      </dgm:prSet>
      <dgm:spPr/>
    </dgm:pt>
    <dgm:pt modelId="{DF061A5E-F897-564D-B060-DD8E7F777EC3}" type="pres">
      <dgm:prSet presAssocID="{DB6FCB08-5E76-2C4F-B545-13519F18C284}" presName="node" presStyleLbl="node1" presStyleIdx="0" presStyleCnt="5">
        <dgm:presLayoutVars>
          <dgm:bulletEnabled val="1"/>
        </dgm:presLayoutVars>
      </dgm:prSet>
      <dgm:spPr/>
    </dgm:pt>
    <dgm:pt modelId="{C55629C2-ACE1-7A42-BD80-850DE968A30D}" type="pres">
      <dgm:prSet presAssocID="{9288A9E1-101B-0B4A-B49A-A1FD77915939}" presName="sibTrans" presStyleLbl="sibTrans2D1" presStyleIdx="0" presStyleCnt="4"/>
      <dgm:spPr/>
    </dgm:pt>
    <dgm:pt modelId="{11BAEC6C-7D76-F445-B6C6-9B2C9E71F59D}" type="pres">
      <dgm:prSet presAssocID="{9288A9E1-101B-0B4A-B49A-A1FD77915939}" presName="connectorText" presStyleLbl="sibTrans2D1" presStyleIdx="0" presStyleCnt="4"/>
      <dgm:spPr/>
    </dgm:pt>
    <dgm:pt modelId="{43027D8A-E0B8-B941-85D5-ED649CC8B46B}" type="pres">
      <dgm:prSet presAssocID="{E6B73414-B49B-D14A-843A-FB258456BD23}" presName="node" presStyleLbl="node1" presStyleIdx="1" presStyleCnt="5">
        <dgm:presLayoutVars>
          <dgm:bulletEnabled val="1"/>
        </dgm:presLayoutVars>
      </dgm:prSet>
      <dgm:spPr/>
    </dgm:pt>
    <dgm:pt modelId="{EAD210F1-AC6E-B543-AB8A-5CEF4595BFD1}" type="pres">
      <dgm:prSet presAssocID="{35FAB238-1D22-4F45-8195-8BBA456DEBF7}" presName="sibTrans" presStyleLbl="sibTrans2D1" presStyleIdx="1" presStyleCnt="4"/>
      <dgm:spPr/>
    </dgm:pt>
    <dgm:pt modelId="{0C43BCE3-A320-C149-8AF6-9A0E4FAE67F5}" type="pres">
      <dgm:prSet presAssocID="{35FAB238-1D22-4F45-8195-8BBA456DEBF7}" presName="connectorText" presStyleLbl="sibTrans2D1" presStyleIdx="1" presStyleCnt="4"/>
      <dgm:spPr/>
    </dgm:pt>
    <dgm:pt modelId="{7D0E9F81-9F55-624E-88CD-18C19C3A1E17}" type="pres">
      <dgm:prSet presAssocID="{347D3F0B-C48E-A640-9314-A0BDB9CA447A}" presName="node" presStyleLbl="node1" presStyleIdx="2" presStyleCnt="5">
        <dgm:presLayoutVars>
          <dgm:bulletEnabled val="1"/>
        </dgm:presLayoutVars>
      </dgm:prSet>
      <dgm:spPr/>
    </dgm:pt>
    <dgm:pt modelId="{17870C8D-02B9-D243-B3A7-B42F30E6F77C}" type="pres">
      <dgm:prSet presAssocID="{7D30AB3D-48DD-2148-A6E7-26DB20CA59B3}" presName="sibTrans" presStyleLbl="sibTrans2D1" presStyleIdx="2" presStyleCnt="4"/>
      <dgm:spPr/>
    </dgm:pt>
    <dgm:pt modelId="{43CE265F-3B4C-B44F-8282-C4F78A79CB26}" type="pres">
      <dgm:prSet presAssocID="{7D30AB3D-48DD-2148-A6E7-26DB20CA59B3}" presName="connectorText" presStyleLbl="sibTrans2D1" presStyleIdx="2" presStyleCnt="4"/>
      <dgm:spPr/>
    </dgm:pt>
    <dgm:pt modelId="{D1E5A07C-33E4-4646-A0FC-F0666ABE70A2}" type="pres">
      <dgm:prSet presAssocID="{75506BCE-5B9D-D842-AA1A-5DD77D6CD701}" presName="node" presStyleLbl="node1" presStyleIdx="3" presStyleCnt="5">
        <dgm:presLayoutVars>
          <dgm:bulletEnabled val="1"/>
        </dgm:presLayoutVars>
      </dgm:prSet>
      <dgm:spPr/>
    </dgm:pt>
    <dgm:pt modelId="{25F59D8D-0A42-D24E-B036-F6EA178E50E6}" type="pres">
      <dgm:prSet presAssocID="{4F0A16CE-C934-9D46-91B7-E39DCFBB44AF}" presName="sibTrans" presStyleLbl="sibTrans2D1" presStyleIdx="3" presStyleCnt="4"/>
      <dgm:spPr/>
    </dgm:pt>
    <dgm:pt modelId="{1CDBDAA9-B266-BE45-A5E7-B01648491663}" type="pres">
      <dgm:prSet presAssocID="{4F0A16CE-C934-9D46-91B7-E39DCFBB44AF}" presName="connectorText" presStyleLbl="sibTrans2D1" presStyleIdx="3" presStyleCnt="4"/>
      <dgm:spPr/>
    </dgm:pt>
    <dgm:pt modelId="{79711AD3-D25B-4D42-823E-2E567EEDF2B0}" type="pres">
      <dgm:prSet presAssocID="{9C2AB07F-9126-5349-9179-B0797A962EE6}" presName="node" presStyleLbl="node1" presStyleIdx="4" presStyleCnt="5">
        <dgm:presLayoutVars>
          <dgm:bulletEnabled val="1"/>
        </dgm:presLayoutVars>
      </dgm:prSet>
      <dgm:spPr/>
    </dgm:pt>
  </dgm:ptLst>
  <dgm:cxnLst>
    <dgm:cxn modelId="{EA8DEC03-1BF9-394E-BEAE-AB5B75DFA123}" type="presOf" srcId="{9288A9E1-101B-0B4A-B49A-A1FD77915939}" destId="{11BAEC6C-7D76-F445-B6C6-9B2C9E71F59D}" srcOrd="1" destOrd="0" presId="urn:microsoft.com/office/officeart/2005/8/layout/process1"/>
    <dgm:cxn modelId="{36AF2F07-AD8A-9C4A-BEE7-3B2FD563547B}" srcId="{104BD984-767D-2348-A060-ACFE1BDDBAE9}" destId="{75506BCE-5B9D-D842-AA1A-5DD77D6CD701}" srcOrd="3" destOrd="0" parTransId="{BB2C1EAC-1D93-E84C-AD3A-7B57B358D766}" sibTransId="{4F0A16CE-C934-9D46-91B7-E39DCFBB44AF}"/>
    <dgm:cxn modelId="{58002A10-F93A-7747-92E9-CC34C541D4BD}" srcId="{104BD984-767D-2348-A060-ACFE1BDDBAE9}" destId="{DB6FCB08-5E76-2C4F-B545-13519F18C284}" srcOrd="0" destOrd="0" parTransId="{C1576E67-648A-6542-8C20-B4D4A34B7FAF}" sibTransId="{9288A9E1-101B-0B4A-B49A-A1FD77915939}"/>
    <dgm:cxn modelId="{2DC21D1E-06F5-3B4A-8F5A-7E7AC0ED11EA}" srcId="{104BD984-767D-2348-A060-ACFE1BDDBAE9}" destId="{E6B73414-B49B-D14A-843A-FB258456BD23}" srcOrd="1" destOrd="0" parTransId="{671CAC32-F445-4A48-A6F7-08B891947828}" sibTransId="{35FAB238-1D22-4F45-8195-8BBA456DEBF7}"/>
    <dgm:cxn modelId="{84E6E11F-3108-FA40-8D1A-B1EA7CBDB095}" type="presOf" srcId="{35FAB238-1D22-4F45-8195-8BBA456DEBF7}" destId="{0C43BCE3-A320-C149-8AF6-9A0E4FAE67F5}" srcOrd="1" destOrd="0" presId="urn:microsoft.com/office/officeart/2005/8/layout/process1"/>
    <dgm:cxn modelId="{73F30D26-C00C-D04C-99B2-B01DBA10BC35}" srcId="{104BD984-767D-2348-A060-ACFE1BDDBAE9}" destId="{347D3F0B-C48E-A640-9314-A0BDB9CA447A}" srcOrd="2" destOrd="0" parTransId="{33180F02-438A-B54C-88A0-9083ADDDC728}" sibTransId="{7D30AB3D-48DD-2148-A6E7-26DB20CA59B3}"/>
    <dgm:cxn modelId="{6A021935-A661-8F44-9A52-53C1CD59E368}" srcId="{104BD984-767D-2348-A060-ACFE1BDDBAE9}" destId="{9C2AB07F-9126-5349-9179-B0797A962EE6}" srcOrd="4" destOrd="0" parTransId="{7368C172-229C-334D-9740-987F646D8E31}" sibTransId="{53761FBA-5730-7042-936C-DE07FBA9F834}"/>
    <dgm:cxn modelId="{4265A037-16E3-8A42-ADF3-2CACE1D1372F}" type="presOf" srcId="{347D3F0B-C48E-A640-9314-A0BDB9CA447A}" destId="{7D0E9F81-9F55-624E-88CD-18C19C3A1E17}" srcOrd="0" destOrd="0" presId="urn:microsoft.com/office/officeart/2005/8/layout/process1"/>
    <dgm:cxn modelId="{D3B17D44-9EC9-F64D-9140-10EB25FD7644}" type="presOf" srcId="{104BD984-767D-2348-A060-ACFE1BDDBAE9}" destId="{2C9692DD-86A1-324B-9420-F7C441F6A51E}" srcOrd="0" destOrd="0" presId="urn:microsoft.com/office/officeart/2005/8/layout/process1"/>
    <dgm:cxn modelId="{0C929047-3612-D645-BCF5-E034CBB61683}" type="presOf" srcId="{DB6FCB08-5E76-2C4F-B545-13519F18C284}" destId="{DF061A5E-F897-564D-B060-DD8E7F777EC3}" srcOrd="0" destOrd="0" presId="urn:microsoft.com/office/officeart/2005/8/layout/process1"/>
    <dgm:cxn modelId="{009C7C4B-75E5-694B-944B-970D0F225C06}" type="presOf" srcId="{35FAB238-1D22-4F45-8195-8BBA456DEBF7}" destId="{EAD210F1-AC6E-B543-AB8A-5CEF4595BFD1}" srcOrd="0" destOrd="0" presId="urn:microsoft.com/office/officeart/2005/8/layout/process1"/>
    <dgm:cxn modelId="{CFE45750-3BFD-DB4D-9B57-F6A0D664840C}" type="presOf" srcId="{9288A9E1-101B-0B4A-B49A-A1FD77915939}" destId="{C55629C2-ACE1-7A42-BD80-850DE968A30D}" srcOrd="0" destOrd="0" presId="urn:microsoft.com/office/officeart/2005/8/layout/process1"/>
    <dgm:cxn modelId="{AB33D2A3-8ECB-184D-BC19-F2174CD7C377}" type="presOf" srcId="{75506BCE-5B9D-D842-AA1A-5DD77D6CD701}" destId="{D1E5A07C-33E4-4646-A0FC-F0666ABE70A2}" srcOrd="0" destOrd="0" presId="urn:microsoft.com/office/officeart/2005/8/layout/process1"/>
    <dgm:cxn modelId="{8AC5FBB8-2423-024D-B44A-1A6523FE8085}" type="presOf" srcId="{4F0A16CE-C934-9D46-91B7-E39DCFBB44AF}" destId="{25F59D8D-0A42-D24E-B036-F6EA178E50E6}" srcOrd="0" destOrd="0" presId="urn:microsoft.com/office/officeart/2005/8/layout/process1"/>
    <dgm:cxn modelId="{7983C8D6-6909-DF4C-B8DF-A2A44C32B149}" type="presOf" srcId="{7D30AB3D-48DD-2148-A6E7-26DB20CA59B3}" destId="{43CE265F-3B4C-B44F-8282-C4F78A79CB26}" srcOrd="1" destOrd="0" presId="urn:microsoft.com/office/officeart/2005/8/layout/process1"/>
    <dgm:cxn modelId="{FE854BE2-52CF-264A-9D79-8823024C73A5}" type="presOf" srcId="{7D30AB3D-48DD-2148-A6E7-26DB20CA59B3}" destId="{17870C8D-02B9-D243-B3A7-B42F30E6F77C}" srcOrd="0" destOrd="0" presId="urn:microsoft.com/office/officeart/2005/8/layout/process1"/>
    <dgm:cxn modelId="{1405DDFE-3403-8645-A8AF-357764375C12}" type="presOf" srcId="{E6B73414-B49B-D14A-843A-FB258456BD23}" destId="{43027D8A-E0B8-B941-85D5-ED649CC8B46B}" srcOrd="0" destOrd="0" presId="urn:microsoft.com/office/officeart/2005/8/layout/process1"/>
    <dgm:cxn modelId="{75121AFF-7F38-FF4F-BFE7-C1B966B8C264}" type="presOf" srcId="{4F0A16CE-C934-9D46-91B7-E39DCFBB44AF}" destId="{1CDBDAA9-B266-BE45-A5E7-B01648491663}" srcOrd="1" destOrd="0" presId="urn:microsoft.com/office/officeart/2005/8/layout/process1"/>
    <dgm:cxn modelId="{D044D8FF-CEAB-6649-A812-80B1620104FE}" type="presOf" srcId="{9C2AB07F-9126-5349-9179-B0797A962EE6}" destId="{79711AD3-D25B-4D42-823E-2E567EEDF2B0}" srcOrd="0" destOrd="0" presId="urn:microsoft.com/office/officeart/2005/8/layout/process1"/>
    <dgm:cxn modelId="{B8FB020B-3A96-7B46-9A91-5ECBB0FC2B2B}" type="presParOf" srcId="{2C9692DD-86A1-324B-9420-F7C441F6A51E}" destId="{DF061A5E-F897-564D-B060-DD8E7F777EC3}" srcOrd="0" destOrd="0" presId="urn:microsoft.com/office/officeart/2005/8/layout/process1"/>
    <dgm:cxn modelId="{DF7CEF1C-CAEC-F94D-9B39-13A7BB4C7A2F}" type="presParOf" srcId="{2C9692DD-86A1-324B-9420-F7C441F6A51E}" destId="{C55629C2-ACE1-7A42-BD80-850DE968A30D}" srcOrd="1" destOrd="0" presId="urn:microsoft.com/office/officeart/2005/8/layout/process1"/>
    <dgm:cxn modelId="{083E8033-7C58-5B40-B217-88B8E8A5FF0F}" type="presParOf" srcId="{C55629C2-ACE1-7A42-BD80-850DE968A30D}" destId="{11BAEC6C-7D76-F445-B6C6-9B2C9E71F59D}" srcOrd="0" destOrd="0" presId="urn:microsoft.com/office/officeart/2005/8/layout/process1"/>
    <dgm:cxn modelId="{E5F5F558-B283-8C48-983E-B10242D79E39}" type="presParOf" srcId="{2C9692DD-86A1-324B-9420-F7C441F6A51E}" destId="{43027D8A-E0B8-B941-85D5-ED649CC8B46B}" srcOrd="2" destOrd="0" presId="urn:microsoft.com/office/officeart/2005/8/layout/process1"/>
    <dgm:cxn modelId="{71EE9073-39B2-714B-A44A-DF0879669110}" type="presParOf" srcId="{2C9692DD-86A1-324B-9420-F7C441F6A51E}" destId="{EAD210F1-AC6E-B543-AB8A-5CEF4595BFD1}" srcOrd="3" destOrd="0" presId="urn:microsoft.com/office/officeart/2005/8/layout/process1"/>
    <dgm:cxn modelId="{B23CC673-3AD8-3744-A7C5-C35DE3DC83D6}" type="presParOf" srcId="{EAD210F1-AC6E-B543-AB8A-5CEF4595BFD1}" destId="{0C43BCE3-A320-C149-8AF6-9A0E4FAE67F5}" srcOrd="0" destOrd="0" presId="urn:microsoft.com/office/officeart/2005/8/layout/process1"/>
    <dgm:cxn modelId="{7966E767-E8E4-AC4A-A6B5-0AB5EB3634DE}" type="presParOf" srcId="{2C9692DD-86A1-324B-9420-F7C441F6A51E}" destId="{7D0E9F81-9F55-624E-88CD-18C19C3A1E17}" srcOrd="4" destOrd="0" presId="urn:microsoft.com/office/officeart/2005/8/layout/process1"/>
    <dgm:cxn modelId="{36BA96BF-DF75-7D40-A517-50A590B66B1B}" type="presParOf" srcId="{2C9692DD-86A1-324B-9420-F7C441F6A51E}" destId="{17870C8D-02B9-D243-B3A7-B42F30E6F77C}" srcOrd="5" destOrd="0" presId="urn:microsoft.com/office/officeart/2005/8/layout/process1"/>
    <dgm:cxn modelId="{C52D6CE4-5D4C-E041-BDDF-8E436BBFE75B}" type="presParOf" srcId="{17870C8D-02B9-D243-B3A7-B42F30E6F77C}" destId="{43CE265F-3B4C-B44F-8282-C4F78A79CB26}" srcOrd="0" destOrd="0" presId="urn:microsoft.com/office/officeart/2005/8/layout/process1"/>
    <dgm:cxn modelId="{3BDFC228-4930-F24C-A1CB-6F72933076B0}" type="presParOf" srcId="{2C9692DD-86A1-324B-9420-F7C441F6A51E}" destId="{D1E5A07C-33E4-4646-A0FC-F0666ABE70A2}" srcOrd="6" destOrd="0" presId="urn:microsoft.com/office/officeart/2005/8/layout/process1"/>
    <dgm:cxn modelId="{8953C806-7F64-7E4B-8DEB-328A887EA8EA}" type="presParOf" srcId="{2C9692DD-86A1-324B-9420-F7C441F6A51E}" destId="{25F59D8D-0A42-D24E-B036-F6EA178E50E6}" srcOrd="7" destOrd="0" presId="urn:microsoft.com/office/officeart/2005/8/layout/process1"/>
    <dgm:cxn modelId="{7BE680DB-46D5-4346-8BE3-B8ADBEE60C44}" type="presParOf" srcId="{25F59D8D-0A42-D24E-B036-F6EA178E50E6}" destId="{1CDBDAA9-B266-BE45-A5E7-B01648491663}" srcOrd="0" destOrd="0" presId="urn:microsoft.com/office/officeart/2005/8/layout/process1"/>
    <dgm:cxn modelId="{69D45931-E7FB-A04F-84A1-77A83D79A28B}" type="presParOf" srcId="{2C9692DD-86A1-324B-9420-F7C441F6A51E}" destId="{79711AD3-D25B-4D42-823E-2E567EEDF2B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61A5E-F897-564D-B060-DD8E7F777EC3}">
      <dsp:nvSpPr>
        <dsp:cNvPr id="0" name=""/>
        <dsp:cNvSpPr/>
      </dsp:nvSpPr>
      <dsp:spPr>
        <a:xfrm>
          <a:off x="5058" y="1770862"/>
          <a:ext cx="1568064" cy="940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>
              <a:solidFill>
                <a:srgbClr val="FFFF00"/>
              </a:solidFill>
            </a:rPr>
            <a:t>Design</a:t>
          </a:r>
          <a:endParaRPr lang="en-US" sz="2000" kern="1200">
            <a:solidFill>
              <a:srgbClr val="FFFF00"/>
            </a:solidFill>
          </a:endParaRPr>
        </a:p>
      </dsp:txBody>
      <dsp:txXfrm>
        <a:off x="32614" y="1798418"/>
        <a:ext cx="1512952" cy="885726"/>
      </dsp:txXfrm>
    </dsp:sp>
    <dsp:sp modelId="{C55629C2-ACE1-7A42-BD80-850DE968A30D}">
      <dsp:nvSpPr>
        <dsp:cNvPr id="0" name=""/>
        <dsp:cNvSpPr/>
      </dsp:nvSpPr>
      <dsp:spPr>
        <a:xfrm>
          <a:off x="1729929" y="2046842"/>
          <a:ext cx="332429" cy="3888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FFFF00"/>
            </a:solidFill>
          </a:endParaRPr>
        </a:p>
      </dsp:txBody>
      <dsp:txXfrm>
        <a:off x="1729929" y="2124618"/>
        <a:ext cx="232700" cy="233327"/>
      </dsp:txXfrm>
    </dsp:sp>
    <dsp:sp modelId="{43027D8A-E0B8-B941-85D5-ED649CC8B46B}">
      <dsp:nvSpPr>
        <dsp:cNvPr id="0" name=""/>
        <dsp:cNvSpPr/>
      </dsp:nvSpPr>
      <dsp:spPr>
        <a:xfrm>
          <a:off x="2200348" y="1770862"/>
          <a:ext cx="1568064" cy="940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>
              <a:solidFill>
                <a:srgbClr val="FFFF00"/>
              </a:solidFill>
            </a:rPr>
            <a:t>Data Collection</a:t>
          </a:r>
          <a:endParaRPr lang="en-US" sz="2000" kern="1200">
            <a:solidFill>
              <a:srgbClr val="FFFF00"/>
            </a:solidFill>
          </a:endParaRPr>
        </a:p>
      </dsp:txBody>
      <dsp:txXfrm>
        <a:off x="2227904" y="1798418"/>
        <a:ext cx="1512952" cy="885726"/>
      </dsp:txXfrm>
    </dsp:sp>
    <dsp:sp modelId="{EAD210F1-AC6E-B543-AB8A-5CEF4595BFD1}">
      <dsp:nvSpPr>
        <dsp:cNvPr id="0" name=""/>
        <dsp:cNvSpPr/>
      </dsp:nvSpPr>
      <dsp:spPr>
        <a:xfrm>
          <a:off x="3925219" y="2046842"/>
          <a:ext cx="332429" cy="3888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FFFF00"/>
            </a:solidFill>
          </a:endParaRPr>
        </a:p>
      </dsp:txBody>
      <dsp:txXfrm>
        <a:off x="3925219" y="2124618"/>
        <a:ext cx="232700" cy="233327"/>
      </dsp:txXfrm>
    </dsp:sp>
    <dsp:sp modelId="{7D0E9F81-9F55-624E-88CD-18C19C3A1E17}">
      <dsp:nvSpPr>
        <dsp:cNvPr id="0" name=""/>
        <dsp:cNvSpPr/>
      </dsp:nvSpPr>
      <dsp:spPr>
        <a:xfrm>
          <a:off x="4395638" y="1770862"/>
          <a:ext cx="1568064" cy="940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>
              <a:solidFill>
                <a:srgbClr val="FFFF00"/>
              </a:solidFill>
            </a:rPr>
            <a:t>Modeling</a:t>
          </a:r>
          <a:endParaRPr lang="en-US" sz="2000" kern="1200" dirty="0">
            <a:solidFill>
              <a:srgbClr val="FFFF00"/>
            </a:solidFill>
          </a:endParaRPr>
        </a:p>
      </dsp:txBody>
      <dsp:txXfrm>
        <a:off x="4423194" y="1798418"/>
        <a:ext cx="1512952" cy="885726"/>
      </dsp:txXfrm>
    </dsp:sp>
    <dsp:sp modelId="{17870C8D-02B9-D243-B3A7-B42F30E6F77C}">
      <dsp:nvSpPr>
        <dsp:cNvPr id="0" name=""/>
        <dsp:cNvSpPr/>
      </dsp:nvSpPr>
      <dsp:spPr>
        <a:xfrm>
          <a:off x="6120509" y="2046842"/>
          <a:ext cx="332429" cy="3888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FFFF00"/>
            </a:solidFill>
          </a:endParaRPr>
        </a:p>
      </dsp:txBody>
      <dsp:txXfrm>
        <a:off x="6120509" y="2124618"/>
        <a:ext cx="232700" cy="233327"/>
      </dsp:txXfrm>
    </dsp:sp>
    <dsp:sp modelId="{D1E5A07C-33E4-4646-A0FC-F0666ABE70A2}">
      <dsp:nvSpPr>
        <dsp:cNvPr id="0" name=""/>
        <dsp:cNvSpPr/>
      </dsp:nvSpPr>
      <dsp:spPr>
        <a:xfrm>
          <a:off x="6590929" y="1770862"/>
          <a:ext cx="1568064" cy="940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>
              <a:solidFill>
                <a:srgbClr val="FFFF00"/>
              </a:solidFill>
            </a:rPr>
            <a:t>Optimization</a:t>
          </a:r>
          <a:endParaRPr lang="en-US" sz="2000" kern="1200">
            <a:solidFill>
              <a:srgbClr val="FFFF00"/>
            </a:solidFill>
          </a:endParaRPr>
        </a:p>
      </dsp:txBody>
      <dsp:txXfrm>
        <a:off x="6618485" y="1798418"/>
        <a:ext cx="1512952" cy="885726"/>
      </dsp:txXfrm>
    </dsp:sp>
    <dsp:sp modelId="{25F59D8D-0A42-D24E-B036-F6EA178E50E6}">
      <dsp:nvSpPr>
        <dsp:cNvPr id="0" name=""/>
        <dsp:cNvSpPr/>
      </dsp:nvSpPr>
      <dsp:spPr>
        <a:xfrm>
          <a:off x="8315799" y="2046842"/>
          <a:ext cx="332429" cy="3888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solidFill>
              <a:srgbClr val="FFFF00"/>
            </a:solidFill>
          </a:endParaRPr>
        </a:p>
      </dsp:txBody>
      <dsp:txXfrm>
        <a:off x="8315799" y="2124618"/>
        <a:ext cx="232700" cy="233327"/>
      </dsp:txXfrm>
    </dsp:sp>
    <dsp:sp modelId="{79711AD3-D25B-4D42-823E-2E567EEDF2B0}">
      <dsp:nvSpPr>
        <dsp:cNvPr id="0" name=""/>
        <dsp:cNvSpPr/>
      </dsp:nvSpPr>
      <dsp:spPr>
        <a:xfrm>
          <a:off x="8786219" y="1770862"/>
          <a:ext cx="1568064" cy="940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>
              <a:solidFill>
                <a:srgbClr val="FFFF00"/>
              </a:solidFill>
            </a:rPr>
            <a:t>Final Tests</a:t>
          </a:r>
          <a:endParaRPr lang="en-US" sz="2000" kern="1200">
            <a:solidFill>
              <a:srgbClr val="FFFF00"/>
            </a:solidFill>
          </a:endParaRPr>
        </a:p>
      </dsp:txBody>
      <dsp:txXfrm>
        <a:off x="8813775" y="1798418"/>
        <a:ext cx="1512952" cy="885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C9C2A-1159-E144-99B8-7D579E644ADA}" type="datetimeFigureOut">
              <a:rPr lang="en-US" smtClean="0"/>
              <a:t>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A4895-460C-BA4A-B55F-E89B2B75D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9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0C84A42-253D-5C42-BBB3-656A50913856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2207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D903-4DA9-D243-89BE-DCA712A2B404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92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928D-A595-004E-9124-10F80F0038A3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7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E2EF-82F2-4A53-9705-51F09E54B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D1420-57F3-4CD0-BF25-F482FA02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DD07-588C-F74B-AE2E-6C521B78AFCE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1A66-7BD3-4947-AD51-2C377BE7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E056C-1D99-4370-ABD5-6D6B89E4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5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0A6-D2B0-E041-9679-FED97834FBEA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6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1A8207-2EB4-344E-B065-525E19540832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8641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E47B-E8C5-C44D-87BF-E58AC9AC732B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23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CCBC-435F-B242-8413-0EB6979F88FC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2366-B648-0F4F-B945-A7F2DA4F3A33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1900-E239-B844-B88D-87700951C774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37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40896A-566B-2D4A-9207-8F5FDCC3C5AE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421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88478A-2A13-374B-B0AC-999265B66298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411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9600201-4B5D-4242-BDC2-E661293FC546}" type="datetime1">
              <a:rPr lang="en-US" smtClean="0"/>
              <a:t>1/9/20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61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5E0131-0D76-D742-9DE6-E2A308E9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sz="4500" cap="none" dirty="0">
                <a:solidFill>
                  <a:srgbClr val="FFFF00"/>
                </a:solidFill>
              </a:rPr>
              <a:t>Optimization of print parameters to reduce warpage in fused deposition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208D9-322E-6945-B8B2-79FC5419C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Pranav Addepalli</a:t>
            </a:r>
          </a:p>
        </p:txBody>
      </p:sp>
    </p:spTree>
    <p:extLst>
      <p:ext uri="{BB962C8B-B14F-4D97-AF65-F5344CB8AC3E}">
        <p14:creationId xmlns:p14="http://schemas.microsoft.com/office/powerpoint/2010/main" val="770373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NTC Thermistors</a:t>
            </a:r>
            <a:endParaRPr lang="en-US" sz="2400" i="0" dirty="0">
              <a:solidFill>
                <a:srgbClr val="FFFF00"/>
              </a:solidFill>
              <a:sym typeface="Wingdings" pitchFamily="2" charset="2"/>
            </a:endParaRPr>
          </a:p>
          <a:p>
            <a:r>
              <a:rPr lang="en-US" sz="2400" dirty="0" err="1">
                <a:solidFill>
                  <a:srgbClr val="FFFF00"/>
                </a:solidFill>
                <a:sym typeface="Wingdings" pitchFamily="2" charset="2"/>
              </a:rPr>
              <a:t>Hatchbox</a:t>
            </a: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 PLA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Arduino Uno R3 (with breadboard)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NVIDIA Jetson Nano</a:t>
            </a:r>
          </a:p>
          <a:p>
            <a:r>
              <a:rPr lang="en-US" sz="2400" dirty="0" err="1">
                <a:solidFill>
                  <a:srgbClr val="FFFF00"/>
                </a:solidFill>
                <a:sym typeface="Wingdings" pitchFamily="2" charset="2"/>
              </a:rPr>
              <a:t>gCreate</a:t>
            </a: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FF00"/>
                </a:solidFill>
                <a:sym typeface="Wingdings" pitchFamily="2" charset="2"/>
              </a:rPr>
              <a:t>gMax</a:t>
            </a: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 1.5 XT+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 descr="A picture containing indoor, table, red, sitting&#10;&#10;Description automatically generated">
            <a:extLst>
              <a:ext uri="{FF2B5EF4-FFF2-40B4-BE49-F238E27FC236}">
                <a16:creationId xmlns:a16="http://schemas.microsoft.com/office/drawing/2014/main" id="{79D1FF03-51BC-B54D-B753-BD9A88BD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22" y="2271438"/>
            <a:ext cx="4717974" cy="353848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408005F-37AA-0A4A-B8CC-8F67AA3D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34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9950531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5 Phase Procedure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91A8CD2-A152-4D43-8692-94F1A1C2B6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628560"/>
              </p:ext>
            </p:extLst>
          </p:nvPr>
        </p:nvGraphicFramePr>
        <p:xfrm>
          <a:off x="987706" y="1649089"/>
          <a:ext cx="10359342" cy="4482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75AB5-0E52-984D-8243-26934C9D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1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1)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Design CAD models in Fusion 360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8 inch diameter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0.5 inch thickness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Channels along circles for thermistors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Slice disc with different print parameters in </a:t>
            </a:r>
            <a:r>
              <a:rPr lang="en-US" sz="2400" dirty="0" err="1">
                <a:solidFill>
                  <a:srgbClr val="FFFF00"/>
                </a:solidFill>
                <a:sym typeface="Wingdings" pitchFamily="2" charset="2"/>
              </a:rPr>
              <a:t>Ultimaker</a:t>
            </a: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rgbClr val="FFFF00"/>
                </a:solidFill>
                <a:sym typeface="Wingdings" pitchFamily="2" charset="2"/>
              </a:rPr>
              <a:t>Cura</a:t>
            </a:r>
            <a:endParaRPr lang="en-US" sz="2400" i="0" dirty="0">
              <a:solidFill>
                <a:srgbClr val="FFFF00"/>
              </a:solidFill>
              <a:sym typeface="Wingdings" pitchFamily="2" charset="2"/>
            </a:endParaRP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C549ABF-0C5F-A64D-8404-78C80768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13" y="2731698"/>
            <a:ext cx="4775909" cy="31640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6E6AE-0219-4B40-A997-8EDF599B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4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2) Data Collection</a:t>
            </a:r>
            <a:endParaRPr lang="en-US" sz="4800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Halfway through the printing process: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Embed thermistors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Connect to Arduino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Begin recording temperature</a:t>
            </a:r>
          </a:p>
          <a:p>
            <a:endParaRPr lang="en-US" sz="2400" i="0" dirty="0">
              <a:solidFill>
                <a:srgbClr val="FFFF00"/>
              </a:solidFill>
              <a:sym typeface="Wingdings" pitchFamily="2" charset="2"/>
            </a:endParaRP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indoor, table, sitting, computer&#10;&#10;Description automatically generated">
            <a:extLst>
              <a:ext uri="{FF2B5EF4-FFF2-40B4-BE49-F238E27FC236}">
                <a16:creationId xmlns:a16="http://schemas.microsoft.com/office/drawing/2014/main" id="{155A3840-694A-A640-91E2-E6F78FFB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4" y="2389074"/>
            <a:ext cx="4768072" cy="35760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8DE9D-EAE7-914E-924D-F2DBA6D1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25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3) Modelling</a:t>
            </a:r>
            <a:endParaRPr lang="en-US" sz="4800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Similar to the data from junior year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More parameters and tests  can find trends in the data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Deep learning (ANNs, DTW, </a:t>
            </a:r>
            <a:r>
              <a:rPr lang="en-US" sz="2400" i="0" dirty="0" err="1">
                <a:solidFill>
                  <a:srgbClr val="FFFF00"/>
                </a:solidFill>
                <a:sym typeface="Wingdings" pitchFamily="2" charset="2"/>
              </a:rPr>
              <a:t>Getis</a:t>
            </a:r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-Ord GI*, etc.)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Heat flow trajectory analysis</a:t>
            </a:r>
          </a:p>
          <a:p>
            <a:endParaRPr lang="en-US" sz="2400" i="0" dirty="0">
              <a:solidFill>
                <a:srgbClr val="FFFF00"/>
              </a:solidFill>
              <a:sym typeface="Wingdings" pitchFamily="2" charset="2"/>
            </a:endParaRPr>
          </a:p>
          <a:p>
            <a:endParaRPr lang="en-US" sz="2400" i="0" dirty="0">
              <a:solidFill>
                <a:srgbClr val="FFFF00"/>
              </a:solidFill>
              <a:sym typeface="Wingdings" pitchFamily="2" charset="2"/>
            </a:endParaRP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52F4F-BC14-7B47-879C-018959AD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3" y="2529922"/>
            <a:ext cx="4562310" cy="302041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B6A6895-AFC3-764D-92D2-EE2FCCCB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69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highlight>
                  <a:srgbClr val="000000"/>
                </a:highlight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19F3C1D-0B2B-B348-A538-26D34388D3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499C14F1-672B-E140-8C5A-E3B5ED1F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88" y="2121896"/>
            <a:ext cx="3209544" cy="2311537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A03BF32A-AE67-4342-88FB-3599069F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68" y="2121895"/>
            <a:ext cx="3209544" cy="2311537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69547D2C-7B94-AA48-AB5D-1FB8FE683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228" y="2121896"/>
            <a:ext cx="3209544" cy="23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9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4) Optimization</a:t>
            </a:r>
            <a:endParaRPr lang="en-US" sz="4800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Method will be refined later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Optimization, simply: reducing the value of a cost function by changing some inputs</a:t>
            </a: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Inputs: print parameters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Cost function </a:t>
            </a:r>
            <a:r>
              <a:rPr lang="en-US" sz="2400" i="1" dirty="0">
                <a:solidFill>
                  <a:srgbClr val="FFFF00"/>
                </a:solidFill>
                <a:sym typeface="Wingdings" pitchFamily="2" charset="2"/>
              </a:rPr>
              <a:t>f</a:t>
            </a: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 : Euclidian distance from geometric center to a weighted temperature center at time </a:t>
            </a:r>
            <a:r>
              <a:rPr lang="en-US" sz="2400" i="1" dirty="0">
                <a:solidFill>
                  <a:srgbClr val="FFFF00"/>
                </a:solidFill>
                <a:sym typeface="Wingdings" pitchFamily="2" charset="2"/>
              </a:rPr>
              <a:t>t</a:t>
            </a:r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2022240" y="2023171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(a basic framework for it)</a:t>
            </a: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7A89A-B1CE-1B4A-87DC-5277EE89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32" y="2768095"/>
            <a:ext cx="3448909" cy="28180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2EE813-02F2-114D-84D1-62F20DCB699B}"/>
              </a:ext>
            </a:extLst>
          </p:cNvPr>
          <p:cNvSpPr/>
          <p:nvPr/>
        </p:nvSpPr>
        <p:spPr>
          <a:xfrm>
            <a:off x="1535949" y="5653717"/>
            <a:ext cx="25763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00"/>
                </a:solidFill>
              </a:rPr>
              <a:t>https://</a:t>
            </a:r>
            <a:r>
              <a:rPr lang="en-US" sz="900" dirty="0" err="1">
                <a:solidFill>
                  <a:srgbClr val="FFFF00"/>
                </a:solidFill>
              </a:rPr>
              <a:t>justinbradley.unl.edu</a:t>
            </a:r>
            <a:r>
              <a:rPr lang="en-US" sz="900" dirty="0">
                <a:solidFill>
                  <a:srgbClr val="FFFF00"/>
                </a:solidFill>
              </a:rPr>
              <a:t>/cps-co-optimization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F9EA58-4E1B-9B40-B50E-855B60CC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4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4) Optimization</a:t>
            </a:r>
            <a:endParaRPr lang="en-US" sz="4800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The full process I use depends on what the data looks like, but…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Assuming </a:t>
            </a:r>
            <a:r>
              <a:rPr lang="en-US" sz="2400" i="1" dirty="0">
                <a:solidFill>
                  <a:srgbClr val="FFFF00"/>
                </a:solidFill>
                <a:sym typeface="Wingdings" pitchFamily="2" charset="2"/>
              </a:rPr>
              <a:t>f</a:t>
            </a: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 is: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non-convex (not always above its tangent), 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non-smooth (gradient can be undefined at some points),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noisy (in blue),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well-conditioned (scale of input values is known)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and numerically unknown,</a:t>
            </a:r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pPr lvl="1"/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29429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(a more complex framework for it)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B3E56-FF73-C84F-8688-EF075B83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65" y="2624526"/>
            <a:ext cx="2106001" cy="1755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4D2F4-8951-D248-A7EB-7C8B0A935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467" y="2643299"/>
            <a:ext cx="2083473" cy="1736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84936B-4709-1247-B3F3-F3EA2FE4C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65" y="4445294"/>
            <a:ext cx="1988274" cy="16568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0124DA-F829-9549-A07C-18355908614B}"/>
              </a:ext>
            </a:extLst>
          </p:cNvPr>
          <p:cNvSpPr/>
          <p:nvPr/>
        </p:nvSpPr>
        <p:spPr>
          <a:xfrm>
            <a:off x="5337341" y="5616018"/>
            <a:ext cx="68149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352" lvl="1" indent="0">
              <a:buNone/>
            </a:pPr>
            <a:r>
              <a:rPr lang="en-US" sz="3200" b="1" i="1" dirty="0">
                <a:solidFill>
                  <a:srgbClr val="FFFF00"/>
                </a:solidFill>
                <a:sym typeface="Wingdings" pitchFamily="2" charset="2"/>
              </a:rPr>
              <a:t>We have a very difficult problem.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693B4D-969F-514E-AA90-7DE8FF127089}"/>
              </a:ext>
            </a:extLst>
          </p:cNvPr>
          <p:cNvSpPr/>
          <p:nvPr/>
        </p:nvSpPr>
        <p:spPr>
          <a:xfrm>
            <a:off x="993915" y="6124067"/>
            <a:ext cx="71608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FFFF00"/>
                </a:solidFill>
              </a:rPr>
              <a:t>https://</a:t>
            </a:r>
            <a:r>
              <a:rPr lang="en-US" sz="900" dirty="0" err="1">
                <a:solidFill>
                  <a:srgbClr val="FFFF00"/>
                </a:solidFill>
              </a:rPr>
              <a:t>scipy-lectures.org</a:t>
            </a:r>
            <a:r>
              <a:rPr lang="en-US" sz="900" dirty="0">
                <a:solidFill>
                  <a:srgbClr val="FFFF00"/>
                </a:solidFill>
              </a:rPr>
              <a:t>/advanced/</a:t>
            </a:r>
            <a:r>
              <a:rPr lang="en-US" sz="900" dirty="0" err="1">
                <a:solidFill>
                  <a:srgbClr val="FFFF00"/>
                </a:solidFill>
              </a:rPr>
              <a:t>mathematical_optimization</a:t>
            </a:r>
            <a:r>
              <a:rPr lang="en-US" sz="900" dirty="0">
                <a:solidFill>
                  <a:srgbClr val="FFFF00"/>
                </a:solidFill>
              </a:rPr>
              <a:t>/</a:t>
            </a:r>
            <a:r>
              <a:rPr lang="en-US" sz="900" dirty="0" err="1">
                <a:solidFill>
                  <a:srgbClr val="FFFF00"/>
                </a:solidFill>
              </a:rPr>
              <a:t>index.html</a:t>
            </a:r>
            <a:endParaRPr lang="en-US" sz="900" dirty="0">
              <a:solidFill>
                <a:srgbClr val="FFFF0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227162-E13A-AF48-9D95-BE1CBE2B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4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4) Optimization</a:t>
            </a:r>
            <a:endParaRPr lang="en-US" sz="4800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But we can still approach this!</a:t>
            </a:r>
          </a:p>
          <a:p>
            <a:r>
              <a:rPr lang="en-US" sz="2400" i="1" dirty="0">
                <a:solidFill>
                  <a:srgbClr val="FFFF00"/>
                </a:solidFill>
                <a:sym typeface="Wingdings" pitchFamily="2" charset="2"/>
              </a:rPr>
              <a:t>The Newton Method: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uses local quadratic approximations to find which direction to “jump” to find the minimum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uses the gradient and the Hessian</a:t>
            </a:r>
          </a:p>
          <a:p>
            <a:r>
              <a:rPr lang="en-US" sz="2400" i="1" dirty="0">
                <a:solidFill>
                  <a:srgbClr val="FFFF00"/>
                </a:solidFill>
                <a:sym typeface="Wingdings" pitchFamily="2" charset="2"/>
              </a:rPr>
              <a:t>The </a:t>
            </a:r>
            <a:r>
              <a:rPr lang="en-US" sz="2400" i="1" dirty="0" err="1">
                <a:solidFill>
                  <a:srgbClr val="FFFF00"/>
                </a:solidFill>
                <a:sym typeface="Wingdings" pitchFamily="2" charset="2"/>
              </a:rPr>
              <a:t>Broyden</a:t>
            </a:r>
            <a:r>
              <a:rPr lang="en-US" sz="2400" i="1" dirty="0">
                <a:solidFill>
                  <a:srgbClr val="FFFF00"/>
                </a:solidFill>
                <a:sym typeface="Wingdings" pitchFamily="2" charset="2"/>
              </a:rPr>
              <a:t>-Fletcher-Goldfarb-</a:t>
            </a:r>
            <a:r>
              <a:rPr lang="en-US" sz="2400" i="1" dirty="0" err="1">
                <a:solidFill>
                  <a:srgbClr val="FFFF00"/>
                </a:solidFill>
                <a:sym typeface="Wingdings" pitchFamily="2" charset="2"/>
              </a:rPr>
              <a:t>Shanno</a:t>
            </a:r>
            <a:r>
              <a:rPr lang="en-US" sz="2400" i="1" dirty="0">
                <a:solidFill>
                  <a:srgbClr val="FFFF00"/>
                </a:solidFill>
                <a:sym typeface="Wingdings" pitchFamily="2" charset="2"/>
              </a:rPr>
              <a:t> algorithm</a:t>
            </a: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 (BFGS) approximates the Hessian iteratively</a:t>
            </a:r>
            <a:endParaRPr lang="en-US" sz="2400" i="0" dirty="0">
              <a:solidFill>
                <a:srgbClr val="FFFF00"/>
              </a:solidFill>
              <a:sym typeface="Wingdings" pitchFamily="2" charset="2"/>
            </a:endParaRPr>
          </a:p>
          <a:p>
            <a:endParaRPr lang="en-US" sz="2400" i="1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36782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(a complicated framework for it)</a:t>
            </a: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18E0-98AC-1B4A-B99A-5D2342FC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3" y="2718797"/>
            <a:ext cx="4726941" cy="25506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02A0A4-E46B-074F-B2D5-F74EDA9B98E9}"/>
              </a:ext>
            </a:extLst>
          </p:cNvPr>
          <p:cNvSpPr/>
          <p:nvPr/>
        </p:nvSpPr>
        <p:spPr>
          <a:xfrm>
            <a:off x="643466" y="5639045"/>
            <a:ext cx="108386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352" lvl="1" indent="0">
              <a:buNone/>
            </a:pPr>
            <a:r>
              <a:rPr lang="en-US" sz="3200" b="1" dirty="0">
                <a:solidFill>
                  <a:srgbClr val="FFFF00"/>
                </a:solidFill>
                <a:sym typeface="Wingdings" pitchFamily="2" charset="2"/>
              </a:rPr>
              <a:t>This gives us a quasi-Newton method for our optimization.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80371-246B-284E-BED3-9B316011FD05}"/>
              </a:ext>
            </a:extLst>
          </p:cNvPr>
          <p:cNvSpPr/>
          <p:nvPr/>
        </p:nvSpPr>
        <p:spPr>
          <a:xfrm>
            <a:off x="1110333" y="5269430"/>
            <a:ext cx="489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FFFF00"/>
                </a:solidFill>
              </a:rPr>
              <a:t>https://</a:t>
            </a:r>
            <a:r>
              <a:rPr lang="en-US" sz="900" dirty="0" err="1">
                <a:solidFill>
                  <a:srgbClr val="FFFF00"/>
                </a:solidFill>
              </a:rPr>
              <a:t>ardianumam.wordpress.com</a:t>
            </a:r>
            <a:r>
              <a:rPr lang="en-US" sz="900" dirty="0">
                <a:solidFill>
                  <a:srgbClr val="FFFF00"/>
                </a:solidFill>
              </a:rPr>
              <a:t>/2017/09/27/newtons-method-optimization-derivation-and-how-it-works/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2C5195-D102-3F42-9462-E72BCCD1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489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5) Final Tests</a:t>
            </a:r>
            <a:endParaRPr lang="en-US" sz="4800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Will print discs with the optimized parameters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Will study the cost function and look for a statistically significant decrease </a:t>
            </a: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36782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13" name="Picture 12" descr="A picture containing indoor, table, floor, computer&#10;&#10;Description automatically generated">
            <a:extLst>
              <a:ext uri="{FF2B5EF4-FFF2-40B4-BE49-F238E27FC236}">
                <a16:creationId xmlns:a16="http://schemas.microsoft.com/office/drawing/2014/main" id="{4EE84DB9-8878-4E4F-A23B-750522FA2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9509" r="29160" b="44892"/>
          <a:stretch/>
        </p:blipFill>
        <p:spPr>
          <a:xfrm>
            <a:off x="1471906" y="2376985"/>
            <a:ext cx="4246442" cy="31536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A28B3-6AA1-E246-81BE-931F1D2E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3D printing is crucial for many industries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Construction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Medicine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Robotics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Aerospace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Defense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FFC4AA-A209-B445-9ED0-301E0692CE50}"/>
              </a:ext>
            </a:extLst>
          </p:cNvPr>
          <p:cNvGrpSpPr/>
          <p:nvPr/>
        </p:nvGrpSpPr>
        <p:grpSpPr>
          <a:xfrm>
            <a:off x="1253764" y="2464890"/>
            <a:ext cx="4753497" cy="2970061"/>
            <a:chOff x="8372212" y="3797417"/>
            <a:chExt cx="3937233" cy="2358878"/>
          </a:xfrm>
        </p:grpSpPr>
        <p:pic>
          <p:nvPicPr>
            <p:cNvPr id="16" name="Picture 4" descr="Image result for 3d printing aerospace">
              <a:extLst>
                <a:ext uri="{FF2B5EF4-FFF2-40B4-BE49-F238E27FC236}">
                  <a16:creationId xmlns:a16="http://schemas.microsoft.com/office/drawing/2014/main" id="{7C3D80DF-13DF-3940-83BD-F9A6547C7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641" y="3797417"/>
              <a:ext cx="3674526" cy="2069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74403D-BF19-2248-94A3-2D5A51845E8C}"/>
                </a:ext>
              </a:extLst>
            </p:cNvPr>
            <p:cNvSpPr txBox="1"/>
            <p:nvPr/>
          </p:nvSpPr>
          <p:spPr>
            <a:xfrm>
              <a:off x="8372212" y="5862965"/>
              <a:ext cx="3937233" cy="29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FF00"/>
                  </a:solidFill>
                </a:rPr>
                <a:t>http://www.3dprinterworld.com/article/3d-printing-enables-university-students-become-aerospace-manufacturers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709FE-B3AD-1A4C-97C5-9A510310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0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F4CD6-5F35-0F48-9860-53261660F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772" y="2285676"/>
            <a:ext cx="9612971" cy="1143324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FF00"/>
                </a:solidFill>
                <a:sym typeface="Wingdings" pitchFamily="2" charset="2"/>
              </a:rPr>
              <a:t>Current Progress</a:t>
            </a:r>
            <a:endParaRPr lang="en-US" sz="4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68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Junior Year Conclusions and Results</a:t>
            </a:r>
            <a:endParaRPr lang="en-US" sz="4800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Increasing infill percentage increases the uniformity of the temperature distribution and theoretically reduces warpage</a:t>
            </a:r>
          </a:p>
          <a:p>
            <a:r>
              <a:rPr lang="en-US" sz="2400" dirty="0">
                <a:solidFill>
                  <a:srgbClr val="FFFF00"/>
                </a:solidFill>
              </a:rPr>
              <a:t>Designed a process to collect spatiotemporal temperature data during 3D printing</a:t>
            </a:r>
          </a:p>
          <a:p>
            <a:r>
              <a:rPr lang="en-US" sz="2400" dirty="0">
                <a:solidFill>
                  <a:srgbClr val="FFFF00"/>
                </a:solidFill>
              </a:rPr>
              <a:t>Designed a weighted temperature centers method to analyze data 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36782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7" name="Picture 6" descr="A picture containing sitting, small, large, white&#10;&#10;Description automatically generated">
            <a:extLst>
              <a:ext uri="{FF2B5EF4-FFF2-40B4-BE49-F238E27FC236}">
                <a16:creationId xmlns:a16="http://schemas.microsoft.com/office/drawing/2014/main" id="{7235C3E1-24A5-1A4B-9BA3-BFCD436A9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91" r="8780"/>
          <a:stretch/>
        </p:blipFill>
        <p:spPr>
          <a:xfrm rot="5400000">
            <a:off x="2199483" y="2729603"/>
            <a:ext cx="2592332" cy="4270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CC65A-4988-C24E-B00B-384EECFE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88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Senior Year Progress</a:t>
            </a:r>
            <a:endParaRPr lang="en-US" sz="4800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 fontScale="92500" lnSpcReduction="10000"/>
          </a:bodyPr>
          <a:lstStyle/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Completed Phase 1 (Design)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Working on Phase 2 (Data Collection)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Completed multiple subtasks for future phases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built Arduino-thermistor circuit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explored junior year data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developed program for modelling data in Python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started setting up Jetson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fixed </a:t>
            </a:r>
            <a:r>
              <a:rPr lang="en-US" sz="2400" dirty="0" err="1">
                <a:solidFill>
                  <a:srgbClr val="FFFF00"/>
                </a:solidFill>
                <a:sym typeface="Wingdings" pitchFamily="2" charset="2"/>
              </a:rPr>
              <a:t>gCreate</a:t>
            </a: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 printer’s z-axis problem</a:t>
            </a:r>
          </a:p>
          <a:p>
            <a:pPr marL="530352" lvl="1" indent="0">
              <a:buNone/>
            </a:pPr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pPr lvl="1"/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pPr lvl="1"/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pPr lvl="1"/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36782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5" name="Picture 4" descr="A picture containing indoor, computer, sitting, book&#10;&#10;Description automatically generated">
            <a:extLst>
              <a:ext uri="{FF2B5EF4-FFF2-40B4-BE49-F238E27FC236}">
                <a16:creationId xmlns:a16="http://schemas.microsoft.com/office/drawing/2014/main" id="{91C9CBC1-EB36-8A43-AFEB-7DBD616E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871"/>
          <a:stretch/>
        </p:blipFill>
        <p:spPr>
          <a:xfrm rot="5400000">
            <a:off x="1931574" y="2381093"/>
            <a:ext cx="3292849" cy="43999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1DDE-43FE-CB4A-B2CE-7BFDFC8D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45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Future Work</a:t>
            </a:r>
            <a:endParaRPr lang="en-US" sz="4800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 fontScale="92500" lnSpcReduction="10000"/>
          </a:bodyPr>
          <a:lstStyle/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Complete Phase 2 (data collection) and Phase 3 (modelling) by March 1</a:t>
            </a:r>
            <a:r>
              <a:rPr lang="en-US" sz="2400" baseline="30000" dirty="0">
                <a:solidFill>
                  <a:srgbClr val="FFFF00"/>
                </a:solidFill>
                <a:sym typeface="Wingdings" pitchFamily="2" charset="2"/>
              </a:rPr>
              <a:t>st</a:t>
            </a:r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 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Enough for the engineering side of the project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Can draw conclusions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Complete Phase 4 (optimization) and Phase 5 (final tests) by Symposium in May</a:t>
            </a:r>
            <a:endParaRPr lang="en-US" sz="2400" i="0" dirty="0">
              <a:solidFill>
                <a:srgbClr val="FFFF00"/>
              </a:solidFill>
              <a:sym typeface="Wingdings" pitchFamily="2" charset="2"/>
            </a:endParaRP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Computational modeling side of the project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Will support/oppose my conclusions</a:t>
            </a:r>
          </a:p>
          <a:p>
            <a:pPr lvl="1"/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pPr lvl="1"/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  <a:p>
            <a:endParaRPr lang="en-US" sz="24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36782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5" name="Picture 4" descr="A close up of a window&#10;&#10;Description automatically generated">
            <a:extLst>
              <a:ext uri="{FF2B5EF4-FFF2-40B4-BE49-F238E27FC236}">
                <a16:creationId xmlns:a16="http://schemas.microsoft.com/office/drawing/2014/main" id="{D7C7719F-658C-5340-A097-8F39D19D5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7" r="11742"/>
          <a:stretch/>
        </p:blipFill>
        <p:spPr>
          <a:xfrm rot="5400000">
            <a:off x="1793801" y="1811521"/>
            <a:ext cx="3545643" cy="45580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C390-F501-F444-B1F4-8A28B6DE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2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References</a:t>
            </a:r>
            <a:endParaRPr lang="en-US" sz="4800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Zhang, J., Wang, X. Z., Yu, W. W., Deng, Y. H. (2017). Numerical investigation of the influence of process conditions on the temperature variation in fused deposition modeling. Materials &amp; Design, 130, 59-68. doi:10.1016/j.matdes.2017.05.040</a:t>
            </a:r>
          </a:p>
          <a:p>
            <a:r>
              <a:rPr lang="en-US" dirty="0">
                <a:solidFill>
                  <a:srgbClr val="FFFF00"/>
                </a:solidFill>
              </a:rPr>
              <a:t>Deng, C., Kang, J., </a:t>
            </a:r>
            <a:r>
              <a:rPr lang="en-US" dirty="0" err="1">
                <a:solidFill>
                  <a:srgbClr val="FFFF00"/>
                </a:solidFill>
              </a:rPr>
              <a:t>Shangguan</a:t>
            </a:r>
            <a:r>
              <a:rPr lang="en-US" dirty="0">
                <a:solidFill>
                  <a:srgbClr val="FFFF00"/>
                </a:solidFill>
              </a:rPr>
              <a:t>, H., Hu, Y., Huang, T., Liu, Z. (2018). Effects of hollow structures in sand mold manufactured using 3D printing technology. Journal of Materials Processing Technology, 255, 516-523. doi:10.1016/j.jmatprotec.2017.12.031</a:t>
            </a:r>
          </a:p>
          <a:p>
            <a:r>
              <a:rPr lang="en-US" dirty="0">
                <a:solidFill>
                  <a:srgbClr val="FFFF00"/>
                </a:solidFill>
              </a:rPr>
              <a:t>Vaughan, N. &amp; </a:t>
            </a:r>
            <a:r>
              <a:rPr lang="en-US" dirty="0" err="1">
                <a:solidFill>
                  <a:srgbClr val="FFFF00"/>
                </a:solidFill>
              </a:rPr>
              <a:t>Gabrys</a:t>
            </a:r>
            <a:r>
              <a:rPr lang="en-US" dirty="0">
                <a:solidFill>
                  <a:srgbClr val="FFFF00"/>
                </a:solidFill>
              </a:rPr>
              <a:t>, B. (2016). Comparing and combining time series trajectories using Dynamic Time Warping. Procedia Computer Science, 96, 465 – 474. doi:10.1016/j.procs.2016.08.106</a:t>
            </a:r>
          </a:p>
          <a:p>
            <a:r>
              <a:rPr lang="en-US" dirty="0">
                <a:solidFill>
                  <a:srgbClr val="FFFF00"/>
                </a:solidFill>
              </a:rPr>
              <a:t>Studer, M &amp; </a:t>
            </a:r>
            <a:r>
              <a:rPr lang="en-US" dirty="0" err="1">
                <a:solidFill>
                  <a:srgbClr val="FFFF00"/>
                </a:solidFill>
              </a:rPr>
              <a:t>Ehrig</a:t>
            </a:r>
            <a:r>
              <a:rPr lang="en-US" dirty="0">
                <a:solidFill>
                  <a:srgbClr val="FFFF00"/>
                </a:solidFill>
              </a:rPr>
              <a:t>, F. (2014). Minimizing part warpage in injection molding by optimizing wall thickness distribution. </a:t>
            </a:r>
            <a:r>
              <a:rPr lang="en-US" i="1" dirty="0">
                <a:solidFill>
                  <a:srgbClr val="FFFF00"/>
                </a:solidFill>
              </a:rPr>
              <a:t>Advances in Polymer Technology, 33</a:t>
            </a:r>
            <a:r>
              <a:rPr lang="en-US" dirty="0">
                <a:solidFill>
                  <a:srgbClr val="FFFF00"/>
                </a:solidFill>
              </a:rPr>
              <a:t>. doi:10.1002/adv.21454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88E1-E48A-A847-A293-FB1773C0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92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Fused Deposition Modeling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Most common printing method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Melts a thermoplastic filament repeatedly</a:t>
            </a:r>
          </a:p>
          <a:p>
            <a:r>
              <a:rPr lang="en-US" sz="2400" dirty="0">
                <a:solidFill>
                  <a:srgbClr val="FFFF00"/>
                </a:solidFill>
              </a:rPr>
              <a:t>Polylactic Acid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Most common filament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Made from renewable lactic acid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368BAD-8BCA-7646-B066-84225B5FE923}"/>
              </a:ext>
            </a:extLst>
          </p:cNvPr>
          <p:cNvGrpSpPr/>
          <p:nvPr/>
        </p:nvGrpSpPr>
        <p:grpSpPr>
          <a:xfrm>
            <a:off x="1372349" y="2544283"/>
            <a:ext cx="4753497" cy="2599128"/>
            <a:chOff x="1432168" y="2544282"/>
            <a:chExt cx="4753497" cy="25991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2442EA-B9D5-5D49-B7CA-9D82FC56A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2168" y="2544282"/>
              <a:ext cx="4026104" cy="236829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F54A55-BF51-5A44-8459-BA21E680D9F8}"/>
                </a:ext>
              </a:extLst>
            </p:cNvPr>
            <p:cNvSpPr txBox="1"/>
            <p:nvPr/>
          </p:nvSpPr>
          <p:spPr>
            <a:xfrm>
              <a:off x="1432168" y="4912578"/>
              <a:ext cx="47534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FF00"/>
                  </a:solidFill>
                </a:rPr>
                <a:t>https://www.3dnatives.com/</a:t>
              </a:r>
              <a:r>
                <a:rPr lang="en-US" sz="900" dirty="0" err="1">
                  <a:solidFill>
                    <a:srgbClr val="FFFF00"/>
                  </a:solidFill>
                </a:rPr>
                <a:t>en</a:t>
              </a:r>
              <a:r>
                <a:rPr lang="en-US" sz="900" dirty="0">
                  <a:solidFill>
                    <a:srgbClr val="FFFF00"/>
                  </a:solidFill>
                </a:rPr>
                <a:t>/fused-deposition-modeling100420174/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7F237-F683-CE4B-9785-B373A2DC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6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FDM prints layer by layer, creating thermal cycles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Cooling </a:t>
            </a:r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 Contraction  Mechanical stress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Heating  Expansion  Mechanical stress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Greatest stress in corners</a:t>
            </a:r>
          </a:p>
          <a:p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This is called </a:t>
            </a:r>
            <a:r>
              <a:rPr lang="en-US" sz="2400" b="1" i="1" dirty="0">
                <a:solidFill>
                  <a:srgbClr val="FFFF00"/>
                </a:solidFill>
                <a:sym typeface="Wingdings" pitchFamily="2" charset="2"/>
              </a:rPr>
              <a:t>warpage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F7090-4410-1949-91BA-B79C27A6417E}"/>
              </a:ext>
            </a:extLst>
          </p:cNvPr>
          <p:cNvGrpSpPr/>
          <p:nvPr/>
        </p:nvGrpSpPr>
        <p:grpSpPr>
          <a:xfrm>
            <a:off x="1253764" y="2323072"/>
            <a:ext cx="4753497" cy="2912936"/>
            <a:chOff x="1372349" y="2230475"/>
            <a:chExt cx="4753497" cy="29129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767A8E-2E81-7441-8F1A-9A05C948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9554" y="2230475"/>
              <a:ext cx="4258768" cy="26763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C9EAE8-EA49-B64C-BFB2-D6E238DC2E65}"/>
                </a:ext>
              </a:extLst>
            </p:cNvPr>
            <p:cNvSpPr txBox="1"/>
            <p:nvPr/>
          </p:nvSpPr>
          <p:spPr>
            <a:xfrm>
              <a:off x="1372349" y="4912579"/>
              <a:ext cx="47534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FF00"/>
                  </a:solidFill>
                </a:rPr>
                <a:t>https://www.3dhubs.com/talk/t/adhesion-and-upward-warping-problems/4334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94857FA-E1BC-9440-878C-C22CEF89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25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F4CD6-5F35-0F48-9860-53261660F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772" y="2285676"/>
            <a:ext cx="9612971" cy="1143324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FFFF00"/>
                </a:solidFill>
                <a:sym typeface="Wingdings" pitchFamily="2" charset="2"/>
              </a:rPr>
              <a:t>Thermal properties are important to understand!</a:t>
            </a:r>
            <a:endParaRPr lang="en-US" sz="4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83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Studying multiple print parameters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Wall thickness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</a:rPr>
              <a:t>Layer height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Infill percentage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Infill height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Effect on temperature distribution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PLA discs during printing process</a:t>
            </a:r>
            <a:endParaRPr lang="en-US" sz="2400" i="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8580CB-A0E7-4F42-9D83-2388D746E557}"/>
              </a:ext>
            </a:extLst>
          </p:cNvPr>
          <p:cNvGrpSpPr/>
          <p:nvPr/>
        </p:nvGrpSpPr>
        <p:grpSpPr>
          <a:xfrm>
            <a:off x="1219199" y="2233914"/>
            <a:ext cx="4533259" cy="2705932"/>
            <a:chOff x="1180525" y="2170605"/>
            <a:chExt cx="5072254" cy="277406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777D19-EA86-DA42-9A93-53741B5DF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200" y="2170605"/>
              <a:ext cx="5033579" cy="25167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BB4202-71C3-5C48-ADC8-0EBF123485C9}"/>
                </a:ext>
              </a:extLst>
            </p:cNvPr>
            <p:cNvSpPr txBox="1"/>
            <p:nvPr/>
          </p:nvSpPr>
          <p:spPr>
            <a:xfrm>
              <a:off x="1180525" y="4708022"/>
              <a:ext cx="5033578" cy="23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FF00"/>
                  </a:solidFill>
                </a:rPr>
                <a:t>https://</a:t>
              </a:r>
              <a:r>
                <a:rPr lang="en-US" sz="900" dirty="0" err="1">
                  <a:solidFill>
                    <a:srgbClr val="FFFF00"/>
                  </a:solidFill>
                </a:rPr>
                <a:t>www.dddrop.com</a:t>
              </a:r>
              <a:r>
                <a:rPr lang="en-US" sz="900" dirty="0">
                  <a:solidFill>
                    <a:srgbClr val="FFFF00"/>
                  </a:solidFill>
                </a:rPr>
                <a:t>/</a:t>
              </a:r>
              <a:r>
                <a:rPr lang="en-US" sz="900" dirty="0" err="1">
                  <a:solidFill>
                    <a:srgbClr val="FFFF00"/>
                  </a:solidFill>
                </a:rPr>
                <a:t>wp</a:t>
              </a:r>
              <a:r>
                <a:rPr lang="en-US" sz="900" dirty="0">
                  <a:solidFill>
                    <a:srgbClr val="FFFF00"/>
                  </a:solidFill>
                </a:rPr>
                <a:t>-content/uploads/2018/02/3D-printen-stevige-infill.jpg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1058C-F4E3-8143-A130-058BBB74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4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Optimizing values for the print parameters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Deep Learning</a:t>
            </a:r>
            <a:endParaRPr lang="en-US" sz="2400" i="0" dirty="0">
              <a:solidFill>
                <a:srgbClr val="FFFF00"/>
              </a:solidFill>
              <a:sym typeface="Wingdings" pitchFamily="2" charset="2"/>
            </a:endParaRP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Visualize, model, find trends</a:t>
            </a:r>
          </a:p>
          <a:p>
            <a:pPr lvl="1"/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in spatiotemporal temperature data and heat flow trajectories</a:t>
            </a:r>
          </a:p>
          <a:p>
            <a:r>
              <a:rPr lang="en-US" sz="2400" i="0" dirty="0">
                <a:solidFill>
                  <a:srgbClr val="FFFF00"/>
                </a:solidFill>
                <a:sym typeface="Wingdings" pitchFamily="2" charset="2"/>
              </a:rPr>
              <a:t>Find the best parameters and print test discs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 descr="Server Processes">
            <a:extLst>
              <a:ext uri="{FF2B5EF4-FFF2-40B4-BE49-F238E27FC236}">
                <a16:creationId xmlns:a16="http://schemas.microsoft.com/office/drawing/2014/main" id="{61AE8280-3775-A24D-9AC7-3D239A3103F8}"/>
              </a:ext>
            </a:extLst>
          </p:cNvPr>
          <p:cNvSpPr/>
          <p:nvPr/>
        </p:nvSpPr>
        <p:spPr>
          <a:xfrm>
            <a:off x="2099452" y="2544283"/>
            <a:ext cx="2229372" cy="215153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BE533-45FC-1F4A-ABD5-19F2A2EA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62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5011573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Infill type (grid vs. triangular)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Infill percentage (10%, 20%, 30%)</a:t>
            </a:r>
          </a:p>
          <a:p>
            <a:pPr marL="0" indent="0">
              <a:buNone/>
            </a:pPr>
            <a:endParaRPr lang="en-US" sz="2400" i="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BEEFD5-C89A-6A48-87E5-EF10B474F8E0}"/>
              </a:ext>
            </a:extLst>
          </p:cNvPr>
          <p:cNvGrpSpPr/>
          <p:nvPr/>
        </p:nvGrpSpPr>
        <p:grpSpPr>
          <a:xfrm>
            <a:off x="906302" y="2601217"/>
            <a:ext cx="5684111" cy="2819405"/>
            <a:chOff x="1719209" y="4989965"/>
            <a:chExt cx="3154166" cy="1591418"/>
          </a:xfrm>
        </p:grpSpPr>
        <p:pic>
          <p:nvPicPr>
            <p:cNvPr id="9" name="Picture 2" descr="Image result for 3d printed infill">
              <a:extLst>
                <a:ext uri="{FF2B5EF4-FFF2-40B4-BE49-F238E27FC236}">
                  <a16:creationId xmlns:a16="http://schemas.microsoft.com/office/drawing/2014/main" id="{6D84BB2F-5F65-9E40-81CE-9A81689E9F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0"/>
            <a:stretch/>
          </p:blipFill>
          <p:spPr bwMode="auto">
            <a:xfrm rot="16200000">
              <a:off x="2338525" y="4420554"/>
              <a:ext cx="1461124" cy="259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A756D-BD1E-FE4E-A1A8-C04AAFA125A4}"/>
                </a:ext>
              </a:extLst>
            </p:cNvPr>
            <p:cNvSpPr txBox="1"/>
            <p:nvPr/>
          </p:nvSpPr>
          <p:spPr>
            <a:xfrm>
              <a:off x="1719209" y="6451089"/>
              <a:ext cx="3154166" cy="130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FF00"/>
                  </a:solidFill>
                </a:rPr>
                <a:t>https://3dprinting.com/tips-tricks/how-to-choose-an-infill-for-your-3d-prints/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A3F413-82F1-BE44-AC16-6BE43E85175D}"/>
              </a:ext>
            </a:extLst>
          </p:cNvPr>
          <p:cNvGrpSpPr/>
          <p:nvPr/>
        </p:nvGrpSpPr>
        <p:grpSpPr>
          <a:xfrm>
            <a:off x="6091878" y="2567027"/>
            <a:ext cx="5372016" cy="3031265"/>
            <a:chOff x="6292683" y="3719035"/>
            <a:chExt cx="5372016" cy="3031265"/>
          </a:xfrm>
        </p:grpSpPr>
        <p:pic>
          <p:nvPicPr>
            <p:cNvPr id="13" name="Picture 4" descr="Image result for infill percentage">
              <a:extLst>
                <a:ext uri="{FF2B5EF4-FFF2-40B4-BE49-F238E27FC236}">
                  <a16:creationId xmlns:a16="http://schemas.microsoft.com/office/drawing/2014/main" id="{C10D73D7-20A8-2F4D-BFA0-89D745DB8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683" y="3719035"/>
              <a:ext cx="5372016" cy="273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9F8067-63D1-A144-9C63-0E989D5DDB5B}"/>
                </a:ext>
              </a:extLst>
            </p:cNvPr>
            <p:cNvSpPr txBox="1"/>
            <p:nvPr/>
          </p:nvSpPr>
          <p:spPr>
            <a:xfrm>
              <a:off x="6791218" y="6519468"/>
              <a:ext cx="31541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FF00"/>
                  </a:solidFill>
                </a:rPr>
                <a:t>http://tcadsolutions.com/3dprinting.html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E854-28E9-604B-85BA-9691DB9F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4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Wall thickness (0.4mm vs. 0.8mm)</a:t>
            </a:r>
          </a:p>
          <a:p>
            <a:r>
              <a:rPr lang="en-US" sz="2400" dirty="0">
                <a:solidFill>
                  <a:srgbClr val="FFFF00"/>
                </a:solidFill>
                <a:sym typeface="Wingdings" pitchFamily="2" charset="2"/>
              </a:rPr>
              <a:t>Layer height (0.1mm vs. 0.2mm)</a:t>
            </a:r>
            <a:endParaRPr lang="en-US" sz="2400" i="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4DF983-33B3-D34C-BB81-6AF7568ACE81}"/>
              </a:ext>
            </a:extLst>
          </p:cNvPr>
          <p:cNvGrpSpPr/>
          <p:nvPr/>
        </p:nvGrpSpPr>
        <p:grpSpPr>
          <a:xfrm>
            <a:off x="1096392" y="2708477"/>
            <a:ext cx="4598485" cy="2982491"/>
            <a:chOff x="1096392" y="2708477"/>
            <a:chExt cx="4598485" cy="29824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B1FE13-4B41-9B4F-B7F9-5C3C1CBB9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213" y="2708477"/>
              <a:ext cx="4551664" cy="256031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1FB77B-CCFD-2D4B-A583-C6582A7F29C7}"/>
                </a:ext>
              </a:extLst>
            </p:cNvPr>
            <p:cNvSpPr txBox="1"/>
            <p:nvPr/>
          </p:nvSpPr>
          <p:spPr>
            <a:xfrm>
              <a:off x="1096392" y="5321636"/>
              <a:ext cx="3709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FF00"/>
                  </a:solidFill>
                </a:rPr>
                <a:t>http://</a:t>
              </a:r>
              <a:r>
                <a:rPr lang="en-US" sz="900" dirty="0" err="1">
                  <a:solidFill>
                    <a:srgbClr val="FFFF00"/>
                  </a:solidFill>
                </a:rPr>
                <a:t>archive.fabacademy.org</a:t>
              </a:r>
              <a:r>
                <a:rPr lang="en-US" sz="900" dirty="0">
                  <a:solidFill>
                    <a:srgbClr val="FFFF00"/>
                  </a:solidFill>
                </a:rPr>
                <a:t>/fabacademy2017/</a:t>
              </a:r>
              <a:r>
                <a:rPr lang="en-US" sz="900" dirty="0" err="1">
                  <a:solidFill>
                    <a:srgbClr val="FFFF00"/>
                  </a:solidFill>
                </a:rPr>
                <a:t>fablabvigyanashram</a:t>
              </a:r>
              <a:r>
                <a:rPr lang="en-US" sz="900" dirty="0">
                  <a:solidFill>
                    <a:srgbClr val="FFFF00"/>
                  </a:solidFill>
                </a:rPr>
                <a:t>/students/132/assignments/assignment%205.html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258E38C-0D12-EC40-90B2-75BC5EA020A5}"/>
              </a:ext>
            </a:extLst>
          </p:cNvPr>
          <p:cNvGrpSpPr/>
          <p:nvPr/>
        </p:nvGrpSpPr>
        <p:grpSpPr>
          <a:xfrm>
            <a:off x="6402415" y="2708477"/>
            <a:ext cx="4709281" cy="2822167"/>
            <a:chOff x="6402415" y="2708477"/>
            <a:chExt cx="4709281" cy="28221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2B3E3D-FD24-9B4F-957D-8B5C4FB5A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987" b="7424"/>
            <a:stretch/>
          </p:blipFill>
          <p:spPr>
            <a:xfrm>
              <a:off x="6403918" y="2708477"/>
              <a:ext cx="4707778" cy="256031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F38EB4-212D-9847-B5EA-DBD088906443}"/>
                </a:ext>
              </a:extLst>
            </p:cNvPr>
            <p:cNvSpPr txBox="1"/>
            <p:nvPr/>
          </p:nvSpPr>
          <p:spPr>
            <a:xfrm>
              <a:off x="6402415" y="5299812"/>
              <a:ext cx="37096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FF00"/>
                  </a:solidFill>
                </a:rPr>
                <a:t>https://</a:t>
              </a:r>
              <a:r>
                <a:rPr lang="en-US" sz="900" dirty="0" err="1">
                  <a:solidFill>
                    <a:srgbClr val="FFFF00"/>
                  </a:solidFill>
                </a:rPr>
                <a:t>medium.com</a:t>
              </a:r>
              <a:r>
                <a:rPr lang="en-US" sz="900" dirty="0">
                  <a:solidFill>
                    <a:srgbClr val="FFFF00"/>
                  </a:solidFill>
                </a:rPr>
                <a:t>/3d-printing-in-o-p/iv-slicing-72a9515f44bc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B34462A-2349-A540-BE13-6388BB71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63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1003</Words>
  <Application>Microsoft Macintosh PowerPoint</Application>
  <PresentationFormat>Widescreen</PresentationFormat>
  <Paragraphs>164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Franklin Gothic Book</vt:lpstr>
      <vt:lpstr>Crop</vt:lpstr>
      <vt:lpstr>Optimization of print parameters to reduce warpage in fused deposition modeling</vt:lpstr>
      <vt:lpstr>Background</vt:lpstr>
      <vt:lpstr>Background</vt:lpstr>
      <vt:lpstr>Background</vt:lpstr>
      <vt:lpstr>PowerPoint Presentation</vt:lpstr>
      <vt:lpstr>My Project</vt:lpstr>
      <vt:lpstr>My Project</vt:lpstr>
      <vt:lpstr>Variables</vt:lpstr>
      <vt:lpstr>Variables</vt:lpstr>
      <vt:lpstr>Materials</vt:lpstr>
      <vt:lpstr>5 Phase Procedure</vt:lpstr>
      <vt:lpstr>1) Design</vt:lpstr>
      <vt:lpstr>2) Data Collection</vt:lpstr>
      <vt:lpstr>3) Modelling</vt:lpstr>
      <vt:lpstr>PowerPoint Presentation</vt:lpstr>
      <vt:lpstr>4) Optimization</vt:lpstr>
      <vt:lpstr>4) Optimization</vt:lpstr>
      <vt:lpstr>4) Optimization</vt:lpstr>
      <vt:lpstr>5) Final Tests</vt:lpstr>
      <vt:lpstr>PowerPoint Presentation</vt:lpstr>
      <vt:lpstr>Junior Year Conclusions and Results</vt:lpstr>
      <vt:lpstr>Senior Year Progress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of print parameters to reduce warpage in fused deposition modeling</dc:title>
  <dc:creator>PRANAV ADDEPALLI (848181)</dc:creator>
  <cp:lastModifiedBy>PRANAV ADDEPALLI (848181)</cp:lastModifiedBy>
  <cp:revision>2</cp:revision>
  <dcterms:created xsi:type="dcterms:W3CDTF">2020-01-10T05:00:29Z</dcterms:created>
  <dcterms:modified xsi:type="dcterms:W3CDTF">2020-01-10T05:13:30Z</dcterms:modified>
</cp:coreProperties>
</file>